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438912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 d="100"/>
          <a:sy n="14" d="100"/>
        </p:scale>
        <p:origin x="1524" y="132"/>
      </p:cViewPr>
      <p:guideLst>
        <p:guide orient="horz" pos="10368"/>
        <p:guide pos="13824"/>
      </p:guideLst>
    </p:cSldViewPr>
  </p:slideViewPr>
  <p:notesTextViewPr>
    <p:cViewPr>
      <p:scale>
        <a:sx n="1" d="1"/>
        <a:sy n="1" d="1"/>
      </p:scale>
      <p:origin x="0" y="-68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cf1177a89c_0_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cf1177a8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cf1177a89c_0_13: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cf1177a89c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Plants, like animals, react to various stimuli through a variety of intrinsic and extrinsic influences, such as genetic composition, physiological, and natural parameters. Plants' ability to respond to a wide range of stimuli is an adaptation that allows them to detect signals from their surroundings despite their apparent sessile state. Plants sense and react to mechanical perturbation as part of their natural behavior through signaling machinery that is still poorly understood, and the detection of mechanical signals in plants is accounted for by a mechanosensory network, just like in animals.</a:t>
            </a:r>
            <a:endParaRPr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cf1177a89c_0_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cf1177a89c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The study sites are located south of Saskatoon, Saskatchewan, Canada, where three populations were chosen at coordinates 51.55 57 N and 106.44 11 W, 51.46 48 N and 106.43 18 W, and 51.57 11 N and 106.43 21 W. The populations can be found in exposed areas and slopes of southern and southwestern exposure in prairie ecosystems. This cactus prefers coulee banks and dry alkaline and sandy soils (Cota-Sánchez, 2002). One individual from each population was collected and prepared as a representative permanent voucher (SASK 180694, SASK 180695, and SASK 180696), which was deposited in the W.P. The University of Saskatchewan's Fraser Herbarium (SASK) (UofS). Brasiliopuntia brasiliensis and O. cochenillifera flowers were collected in December 2011 from Ingá Park, a protected area within the city of Maringá, Paraná, Brazil (2355 29 S and 5155 54 W). Vouchers were deposited at Herbário da Universidade Estadual de Maringá (HUEM 25141) and Herbário da Universidade Estadual de Maringá (HUEM 25142). </a:t>
            </a:r>
            <a:r>
              <a:rPr lang="en-US" dirty="0"/>
              <a:t>To assess solute concentrations, nectar was sprayed onto the prismatic surface of a hand refractometer (0–50 percent and 40–85 percent; Bellingham and Stanley, </a:t>
            </a:r>
            <a:r>
              <a:rPr lang="en-US" dirty="0" err="1"/>
              <a:t>Tunbridge</a:t>
            </a:r>
            <a:r>
              <a:rPr lang="en-US"/>
              <a:t> Wells, Kent) ( percent NCW)</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f1177a89c_0_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f1177a89c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The flowers are protandrous, with closed stigma lobes suggesting lack of receptivity. Anther dehiscence can occur simultaneously with anthesis on warmer days, but it may be delayed until the flower has fully opened on cooler days. Field observations over the last three summers show that weather fluctuations, particularly hot and sunny and cloudy and cool conditions, affect floral phenology and can change the blooming window one week earlier or later, depending on weather fluctuations. Floral buds begin to form in the second week of June, and the first flowers open before the end of the month, blooming until mid-July. </a:t>
            </a:r>
            <a:r>
              <a:rPr lang="en-US" dirty="0"/>
              <a:t>The length and width of the ovary range from 1.3 to 3.2 cm (x = 2.19) and 1.4–2.5 cm (x = 1.91). At maturity, the fruit is spiny, ovoid, tan or orange, and produces 5–55 seeds (x = 26). This species is distinguished by a nectary at the base of the floral tube. The nectar is normally clear and odorless (to </a:t>
            </a:r>
            <a:r>
              <a:rPr lang="en-US" dirty="0" err="1"/>
              <a:t>humanolfactory</a:t>
            </a:r>
            <a:r>
              <a:rPr lang="en-US" dirty="0"/>
              <a:t> sense), formed in small quantities (1.0–2.0 L), and has a sugar concentration ranging from 25.6–29.5 brix (x = 26.9):</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cf1177a89c_0_41: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cf1177a89c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Opuntia polyacantha stamens have thigmonasty, which means they still pass in the same direction, regardless of the region stimulated. Based on our observations, we believe that the aggregation of stamens around the style in this cactus' flowers is part of the pollen presentation mechanism and an adaptation to force insects to land on perianth pieces, from which they crawl to the base of the floral cup to either feed on pollen or collect nectar from the floral nectary, in addition to preventing robbing insects from feeding.</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496200" y="4765280"/>
            <a:ext cx="40899000" cy="131367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a:endParaRPr/>
          </a:p>
        </p:txBody>
      </p:sp>
      <p:sp>
        <p:nvSpPr>
          <p:cNvPr id="11" name="Google Shape;11;p2"/>
          <p:cNvSpPr txBox="1">
            <a:spLocks noGrp="1"/>
          </p:cNvSpPr>
          <p:nvPr>
            <p:ph type="subTitle" idx="1"/>
          </p:nvPr>
        </p:nvSpPr>
        <p:spPr>
          <a:xfrm>
            <a:off x="1496160" y="18138400"/>
            <a:ext cx="40899000" cy="50727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a:endParaRPr/>
          </a:p>
        </p:txBody>
      </p:sp>
      <p:sp>
        <p:nvSpPr>
          <p:cNvPr id="12" name="Google Shape;12;p2"/>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1496160" y="7079200"/>
            <a:ext cx="40899000" cy="125664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a:spLocks noGrp="1"/>
          </p:cNvSpPr>
          <p:nvPr>
            <p:ph type="body" idx="1"/>
          </p:nvPr>
        </p:nvSpPr>
        <p:spPr>
          <a:xfrm>
            <a:off x="1496160" y="20174240"/>
            <a:ext cx="40899000" cy="8325000"/>
          </a:xfrm>
          <a:prstGeom prst="rect">
            <a:avLst/>
          </a:prstGeom>
        </p:spPr>
        <p:txBody>
          <a:bodyPr spcFirstLastPara="1" wrap="square" lIns="487600" tIns="487600" rIns="487600" bIns="487600" anchor="t" anchorCtr="0">
            <a:noAutofit/>
          </a:bodyPr>
          <a:lstStyle>
            <a:lvl1pPr marL="457200" lvl="0" indent="-838200" algn="ctr">
              <a:spcBef>
                <a:spcPts val="0"/>
              </a:spcBef>
              <a:spcAft>
                <a:spcPts val="0"/>
              </a:spcAft>
              <a:buSzPts val="9600"/>
              <a:buChar char="●"/>
              <a:defRPr/>
            </a:lvl1pPr>
            <a:lvl2pPr marL="914400" lvl="1" indent="-704850" algn="ctr">
              <a:spcBef>
                <a:spcPts val="8500"/>
              </a:spcBef>
              <a:spcAft>
                <a:spcPts val="0"/>
              </a:spcAft>
              <a:buSzPts val="7500"/>
              <a:buChar char="○"/>
              <a:defRPr/>
            </a:lvl2pPr>
            <a:lvl3pPr marL="1371600" lvl="2" indent="-704850" algn="ctr">
              <a:spcBef>
                <a:spcPts val="8500"/>
              </a:spcBef>
              <a:spcAft>
                <a:spcPts val="0"/>
              </a:spcAft>
              <a:buSzPts val="7500"/>
              <a:buChar char="■"/>
              <a:defRPr/>
            </a:lvl3pPr>
            <a:lvl4pPr marL="1828800" lvl="3" indent="-704850" algn="ctr">
              <a:spcBef>
                <a:spcPts val="8500"/>
              </a:spcBef>
              <a:spcAft>
                <a:spcPts val="0"/>
              </a:spcAft>
              <a:buSzPts val="7500"/>
              <a:buChar char="●"/>
              <a:defRPr/>
            </a:lvl4pPr>
            <a:lvl5pPr marL="2286000" lvl="4" indent="-704850" algn="ctr">
              <a:spcBef>
                <a:spcPts val="8500"/>
              </a:spcBef>
              <a:spcAft>
                <a:spcPts val="0"/>
              </a:spcAft>
              <a:buSzPts val="7500"/>
              <a:buChar char="○"/>
              <a:defRPr/>
            </a:lvl5pPr>
            <a:lvl6pPr marL="2743200" lvl="5" indent="-704850" algn="ctr">
              <a:spcBef>
                <a:spcPts val="8500"/>
              </a:spcBef>
              <a:spcAft>
                <a:spcPts val="0"/>
              </a:spcAft>
              <a:buSzPts val="7500"/>
              <a:buChar char="■"/>
              <a:defRPr/>
            </a:lvl6pPr>
            <a:lvl7pPr marL="3200400" lvl="6" indent="-704850" algn="ctr">
              <a:spcBef>
                <a:spcPts val="8500"/>
              </a:spcBef>
              <a:spcAft>
                <a:spcPts val="0"/>
              </a:spcAft>
              <a:buSzPts val="7500"/>
              <a:buChar char="●"/>
              <a:defRPr/>
            </a:lvl7pPr>
            <a:lvl8pPr marL="3657600" lvl="7" indent="-704850" algn="ctr">
              <a:spcBef>
                <a:spcPts val="8500"/>
              </a:spcBef>
              <a:spcAft>
                <a:spcPts val="0"/>
              </a:spcAft>
              <a:buSzPts val="7500"/>
              <a:buChar char="○"/>
              <a:defRPr/>
            </a:lvl8pPr>
            <a:lvl9pPr marL="4114800" lvl="8" indent="-704850" algn="ctr">
              <a:spcBef>
                <a:spcPts val="8500"/>
              </a:spcBef>
              <a:spcAft>
                <a:spcPts val="8500"/>
              </a:spcAft>
              <a:buSzPts val="7500"/>
              <a:buChar char="■"/>
              <a:defRPr/>
            </a:lvl9pPr>
          </a:lstStyle>
          <a:p>
            <a:endParaRPr/>
          </a:p>
        </p:txBody>
      </p:sp>
      <p:sp>
        <p:nvSpPr>
          <p:cNvPr id="47" name="Google Shape;47;p11"/>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496160" y="13765440"/>
            <a:ext cx="40899000" cy="5387400"/>
          </a:xfrm>
          <a:prstGeom prst="rect">
            <a:avLst/>
          </a:prstGeom>
        </p:spPr>
        <p:txBody>
          <a:bodyPr spcFirstLastPara="1" wrap="square" lIns="487600" tIns="487600" rIns="487600" bIns="487600" anchor="ctr" anchorCtr="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a:endParaRPr/>
          </a:p>
        </p:txBody>
      </p:sp>
      <p:sp>
        <p:nvSpPr>
          <p:cNvPr id="15" name="Google Shape;15;p3"/>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1496160" y="2848160"/>
            <a:ext cx="40899000"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18" name="Google Shape;18;p4"/>
          <p:cNvSpPr txBox="1">
            <a:spLocks noGrp="1"/>
          </p:cNvSpPr>
          <p:nvPr>
            <p:ph type="body" idx="1"/>
          </p:nvPr>
        </p:nvSpPr>
        <p:spPr>
          <a:xfrm>
            <a:off x="1496160" y="7375840"/>
            <a:ext cx="40899000" cy="21864900"/>
          </a:xfrm>
          <a:prstGeom prst="rect">
            <a:avLst/>
          </a:prstGeom>
        </p:spPr>
        <p:txBody>
          <a:bodyPr spcFirstLastPara="1" wrap="square" lIns="487600" tIns="487600" rIns="487600" bIns="487600" anchor="t"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19" name="Google Shape;19;p4"/>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1496160" y="2848160"/>
            <a:ext cx="40899000"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2" name="Google Shape;22;p5"/>
          <p:cNvSpPr txBox="1">
            <a:spLocks noGrp="1"/>
          </p:cNvSpPr>
          <p:nvPr>
            <p:ph type="body" idx="1"/>
          </p:nvPr>
        </p:nvSpPr>
        <p:spPr>
          <a:xfrm>
            <a:off x="1496160" y="7375840"/>
            <a:ext cx="19199400" cy="218649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3" name="Google Shape;23;p5"/>
          <p:cNvSpPr txBox="1">
            <a:spLocks noGrp="1"/>
          </p:cNvSpPr>
          <p:nvPr>
            <p:ph type="body" idx="2"/>
          </p:nvPr>
        </p:nvSpPr>
        <p:spPr>
          <a:xfrm>
            <a:off x="23195520" y="7375840"/>
            <a:ext cx="19199400" cy="218649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4" name="Google Shape;24;p5"/>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1496160" y="2848160"/>
            <a:ext cx="40899000" cy="36654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7" name="Google Shape;27;p6"/>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1496160" y="3555840"/>
            <a:ext cx="13478400" cy="4836600"/>
          </a:xfrm>
          <a:prstGeom prst="rect">
            <a:avLst/>
          </a:prstGeom>
        </p:spPr>
        <p:txBody>
          <a:bodyPr spcFirstLastPara="1" wrap="square" lIns="487600" tIns="487600" rIns="487600" bIns="487600" anchor="b" anchorCtr="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a:endParaRPr/>
          </a:p>
        </p:txBody>
      </p:sp>
      <p:sp>
        <p:nvSpPr>
          <p:cNvPr id="30" name="Google Shape;30;p7"/>
          <p:cNvSpPr txBox="1">
            <a:spLocks noGrp="1"/>
          </p:cNvSpPr>
          <p:nvPr>
            <p:ph type="body" idx="1"/>
          </p:nvPr>
        </p:nvSpPr>
        <p:spPr>
          <a:xfrm>
            <a:off x="1496160" y="8893440"/>
            <a:ext cx="13478400" cy="20348100"/>
          </a:xfrm>
          <a:prstGeom prst="rect">
            <a:avLst/>
          </a:prstGeom>
        </p:spPr>
        <p:txBody>
          <a:bodyPr spcFirstLastPara="1" wrap="square" lIns="487600" tIns="487600" rIns="487600" bIns="487600" anchor="t" anchorCtr="0">
            <a:noAutofit/>
          </a:bodyPr>
          <a:lstStyle>
            <a:lvl1pPr marL="457200" lvl="0" indent="-635000">
              <a:spcBef>
                <a:spcPts val="0"/>
              </a:spcBef>
              <a:spcAft>
                <a:spcPts val="0"/>
              </a:spcAft>
              <a:buSzPts val="6400"/>
              <a:buChar char="●"/>
              <a:defRPr sz="6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31" name="Google Shape;31;p7"/>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2353200" y="2880960"/>
            <a:ext cx="30565500" cy="26181000"/>
          </a:xfrm>
          <a:prstGeom prst="rect">
            <a:avLst/>
          </a:prstGeom>
        </p:spPr>
        <p:txBody>
          <a:bodyPr spcFirstLastPara="1" wrap="square" lIns="487600" tIns="487600" rIns="487600" bIns="487600" anchor="ctr" anchorCtr="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a:endParaRPr/>
          </a:p>
        </p:txBody>
      </p:sp>
      <p:sp>
        <p:nvSpPr>
          <p:cNvPr id="34" name="Google Shape;34;p8"/>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21945600" y="-800"/>
            <a:ext cx="21945600" cy="329184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1274400" y="7892320"/>
            <a:ext cx="19416900" cy="94866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a:endParaRPr/>
          </a:p>
        </p:txBody>
      </p:sp>
      <p:sp>
        <p:nvSpPr>
          <p:cNvPr id="38" name="Google Shape;38;p9"/>
          <p:cNvSpPr txBox="1">
            <a:spLocks noGrp="1"/>
          </p:cNvSpPr>
          <p:nvPr>
            <p:ph type="subTitle" idx="1"/>
          </p:nvPr>
        </p:nvSpPr>
        <p:spPr>
          <a:xfrm>
            <a:off x="1274400" y="17939680"/>
            <a:ext cx="19416900" cy="79047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a:endParaRPr/>
          </a:p>
        </p:txBody>
      </p:sp>
      <p:sp>
        <p:nvSpPr>
          <p:cNvPr id="39" name="Google Shape;39;p9"/>
          <p:cNvSpPr txBox="1">
            <a:spLocks noGrp="1"/>
          </p:cNvSpPr>
          <p:nvPr>
            <p:ph type="body" idx="2"/>
          </p:nvPr>
        </p:nvSpPr>
        <p:spPr>
          <a:xfrm>
            <a:off x="23709600" y="4634080"/>
            <a:ext cx="18417600" cy="23648700"/>
          </a:xfrm>
          <a:prstGeom prst="rect">
            <a:avLst/>
          </a:prstGeom>
        </p:spPr>
        <p:txBody>
          <a:bodyPr spcFirstLastPara="1" wrap="square" lIns="487600" tIns="487600" rIns="487600" bIns="487600" anchor="ctr"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40" name="Google Shape;40;p9"/>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1496160" y="27075680"/>
            <a:ext cx="28794300" cy="3872700"/>
          </a:xfrm>
          <a:prstGeom prst="rect">
            <a:avLst/>
          </a:prstGeom>
        </p:spPr>
        <p:txBody>
          <a:bodyPr spcFirstLastPara="1" wrap="square" lIns="487600" tIns="487600" rIns="487600" bIns="487600" anchor="ctr" anchorCtr="0">
            <a:noAutofit/>
          </a:bodyPr>
          <a:lstStyle>
            <a:lvl1pPr marL="457200" lvl="0" indent="-228600">
              <a:lnSpc>
                <a:spcPct val="100000"/>
              </a:lnSpc>
              <a:spcBef>
                <a:spcPts val="0"/>
              </a:spcBef>
              <a:spcAft>
                <a:spcPts val="0"/>
              </a:spcAft>
              <a:buSzPts val="9600"/>
              <a:buNone/>
              <a:defRPr/>
            </a:lvl1pPr>
          </a:lstStyle>
          <a:p>
            <a:endParaRPr/>
          </a:p>
        </p:txBody>
      </p:sp>
      <p:sp>
        <p:nvSpPr>
          <p:cNvPr id="43" name="Google Shape;43;p10"/>
          <p:cNvSpPr txBox="1">
            <a:spLocks noGrp="1"/>
          </p:cNvSpPr>
          <p:nvPr>
            <p:ph type="sldNum" idx="12"/>
          </p:nvPr>
        </p:nvSpPr>
        <p:spPr>
          <a:xfrm>
            <a:off x="40667798" y="29844588"/>
            <a:ext cx="2633700" cy="25191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496160" y="2848160"/>
            <a:ext cx="40899000" cy="3665400"/>
          </a:xfrm>
          <a:prstGeom prst="rect">
            <a:avLst/>
          </a:prstGeom>
          <a:noFill/>
          <a:ln>
            <a:noFill/>
          </a:ln>
        </p:spPr>
        <p:txBody>
          <a:bodyPr spcFirstLastPara="1" wrap="square" lIns="487600" tIns="487600" rIns="487600" bIns="487600" anchor="t" anchorCtr="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a:endParaRPr/>
          </a:p>
        </p:txBody>
      </p:sp>
      <p:sp>
        <p:nvSpPr>
          <p:cNvPr id="7" name="Google Shape;7;p1"/>
          <p:cNvSpPr txBox="1">
            <a:spLocks noGrp="1"/>
          </p:cNvSpPr>
          <p:nvPr>
            <p:ph type="body" idx="1"/>
          </p:nvPr>
        </p:nvSpPr>
        <p:spPr>
          <a:xfrm>
            <a:off x="1496160" y="7375840"/>
            <a:ext cx="40899000" cy="21864900"/>
          </a:xfrm>
          <a:prstGeom prst="rect">
            <a:avLst/>
          </a:prstGeom>
          <a:noFill/>
          <a:ln>
            <a:noFill/>
          </a:ln>
        </p:spPr>
        <p:txBody>
          <a:bodyPr spcFirstLastPara="1" wrap="square" lIns="487600" tIns="487600" rIns="487600" bIns="487600" anchor="t" anchorCtr="0">
            <a:noAutofit/>
          </a:bodyPr>
          <a:lstStyle>
            <a:lvl1pPr marL="457200" lvl="0" indent="-838200">
              <a:lnSpc>
                <a:spcPct val="115000"/>
              </a:lnSpc>
              <a:spcBef>
                <a:spcPts val="0"/>
              </a:spcBef>
              <a:spcAft>
                <a:spcPts val="0"/>
              </a:spcAft>
              <a:buClr>
                <a:schemeClr val="dk2"/>
              </a:buClr>
              <a:buSzPts val="9600"/>
              <a:buChar char="●"/>
              <a:defRPr sz="9600">
                <a:solidFill>
                  <a:schemeClr val="dk2"/>
                </a:solidFill>
              </a:defRPr>
            </a:lvl1pPr>
            <a:lvl2pPr marL="914400" lvl="1" indent="-704850">
              <a:lnSpc>
                <a:spcPct val="115000"/>
              </a:lnSpc>
              <a:spcBef>
                <a:spcPts val="8500"/>
              </a:spcBef>
              <a:spcAft>
                <a:spcPts val="0"/>
              </a:spcAft>
              <a:buClr>
                <a:schemeClr val="dk2"/>
              </a:buClr>
              <a:buSzPts val="7500"/>
              <a:buChar char="○"/>
              <a:defRPr sz="7500">
                <a:solidFill>
                  <a:schemeClr val="dk2"/>
                </a:solidFill>
              </a:defRPr>
            </a:lvl2pPr>
            <a:lvl3pPr marL="1371600" lvl="2" indent="-704850">
              <a:lnSpc>
                <a:spcPct val="115000"/>
              </a:lnSpc>
              <a:spcBef>
                <a:spcPts val="8500"/>
              </a:spcBef>
              <a:spcAft>
                <a:spcPts val="0"/>
              </a:spcAft>
              <a:buClr>
                <a:schemeClr val="dk2"/>
              </a:buClr>
              <a:buSzPts val="7500"/>
              <a:buChar char="■"/>
              <a:defRPr sz="7500">
                <a:solidFill>
                  <a:schemeClr val="dk2"/>
                </a:solidFill>
              </a:defRPr>
            </a:lvl3pPr>
            <a:lvl4pPr marL="1828800" lvl="3" indent="-704850">
              <a:lnSpc>
                <a:spcPct val="115000"/>
              </a:lnSpc>
              <a:spcBef>
                <a:spcPts val="8500"/>
              </a:spcBef>
              <a:spcAft>
                <a:spcPts val="0"/>
              </a:spcAft>
              <a:buClr>
                <a:schemeClr val="dk2"/>
              </a:buClr>
              <a:buSzPts val="7500"/>
              <a:buChar char="●"/>
              <a:defRPr sz="7500">
                <a:solidFill>
                  <a:schemeClr val="dk2"/>
                </a:solidFill>
              </a:defRPr>
            </a:lvl4pPr>
            <a:lvl5pPr marL="2286000" lvl="4" indent="-704850">
              <a:lnSpc>
                <a:spcPct val="115000"/>
              </a:lnSpc>
              <a:spcBef>
                <a:spcPts val="8500"/>
              </a:spcBef>
              <a:spcAft>
                <a:spcPts val="0"/>
              </a:spcAft>
              <a:buClr>
                <a:schemeClr val="dk2"/>
              </a:buClr>
              <a:buSzPts val="7500"/>
              <a:buChar char="○"/>
              <a:defRPr sz="7500">
                <a:solidFill>
                  <a:schemeClr val="dk2"/>
                </a:solidFill>
              </a:defRPr>
            </a:lvl5pPr>
            <a:lvl6pPr marL="2743200" lvl="5" indent="-704850">
              <a:lnSpc>
                <a:spcPct val="115000"/>
              </a:lnSpc>
              <a:spcBef>
                <a:spcPts val="8500"/>
              </a:spcBef>
              <a:spcAft>
                <a:spcPts val="0"/>
              </a:spcAft>
              <a:buClr>
                <a:schemeClr val="dk2"/>
              </a:buClr>
              <a:buSzPts val="7500"/>
              <a:buChar char="■"/>
              <a:defRPr sz="7500">
                <a:solidFill>
                  <a:schemeClr val="dk2"/>
                </a:solidFill>
              </a:defRPr>
            </a:lvl6pPr>
            <a:lvl7pPr marL="3200400" lvl="6" indent="-704850">
              <a:lnSpc>
                <a:spcPct val="115000"/>
              </a:lnSpc>
              <a:spcBef>
                <a:spcPts val="8500"/>
              </a:spcBef>
              <a:spcAft>
                <a:spcPts val="0"/>
              </a:spcAft>
              <a:buClr>
                <a:schemeClr val="dk2"/>
              </a:buClr>
              <a:buSzPts val="7500"/>
              <a:buChar char="●"/>
              <a:defRPr sz="7500">
                <a:solidFill>
                  <a:schemeClr val="dk2"/>
                </a:solidFill>
              </a:defRPr>
            </a:lvl7pPr>
            <a:lvl8pPr marL="3657600" lvl="7" indent="-704850">
              <a:lnSpc>
                <a:spcPct val="115000"/>
              </a:lnSpc>
              <a:spcBef>
                <a:spcPts val="8500"/>
              </a:spcBef>
              <a:spcAft>
                <a:spcPts val="0"/>
              </a:spcAft>
              <a:buClr>
                <a:schemeClr val="dk2"/>
              </a:buClr>
              <a:buSzPts val="7500"/>
              <a:buChar char="○"/>
              <a:defRPr sz="7500">
                <a:solidFill>
                  <a:schemeClr val="dk2"/>
                </a:solidFill>
              </a:defRPr>
            </a:lvl8pPr>
            <a:lvl9pPr marL="4114800" lvl="8" indent="-704850">
              <a:lnSpc>
                <a:spcPct val="115000"/>
              </a:lnSpc>
              <a:spcBef>
                <a:spcPts val="8500"/>
              </a:spcBef>
              <a:spcAft>
                <a:spcPts val="8500"/>
              </a:spcAft>
              <a:buClr>
                <a:schemeClr val="dk2"/>
              </a:buClr>
              <a:buSzPts val="7500"/>
              <a:buChar char="■"/>
              <a:defRPr sz="7500">
                <a:solidFill>
                  <a:schemeClr val="dk2"/>
                </a:solidFill>
              </a:defRPr>
            </a:lvl9pPr>
          </a:lstStyle>
          <a:p>
            <a:endParaRPr/>
          </a:p>
        </p:txBody>
      </p:sp>
      <p:sp>
        <p:nvSpPr>
          <p:cNvPr id="8" name="Google Shape;8;p1"/>
          <p:cNvSpPr txBox="1">
            <a:spLocks noGrp="1"/>
          </p:cNvSpPr>
          <p:nvPr>
            <p:ph type="sldNum" idx="12"/>
          </p:nvPr>
        </p:nvSpPr>
        <p:spPr>
          <a:xfrm>
            <a:off x="40667798" y="29844588"/>
            <a:ext cx="2633700" cy="2519100"/>
          </a:xfrm>
          <a:prstGeom prst="rect">
            <a:avLst/>
          </a:prstGeom>
          <a:noFill/>
          <a:ln>
            <a:noFill/>
          </a:ln>
        </p:spPr>
        <p:txBody>
          <a:bodyPr spcFirstLastPara="1" wrap="square" lIns="487600" tIns="487600" rIns="487600" bIns="487600" anchor="ctr" anchorCtr="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496200" y="4765280"/>
            <a:ext cx="40899000" cy="13136700"/>
          </a:xfrm>
          <a:prstGeom prst="rect">
            <a:avLst/>
          </a:prstGeom>
        </p:spPr>
        <p:txBody>
          <a:bodyPr spcFirstLastPara="1" wrap="square" lIns="487600" tIns="487600" rIns="487600" bIns="487600" anchor="b" anchorCtr="0">
            <a:noAutofit/>
          </a:bodyPr>
          <a:lstStyle/>
          <a:p>
            <a:pPr marL="0" lvl="0" indent="0" algn="ctr" rtl="0">
              <a:spcBef>
                <a:spcPts val="0"/>
              </a:spcBef>
              <a:spcAft>
                <a:spcPts val="0"/>
              </a:spcAft>
              <a:buNone/>
            </a:pPr>
            <a:r>
              <a:rPr lang="en" sz="30000" b="1">
                <a:solidFill>
                  <a:srgbClr val="0000FF"/>
                </a:solidFill>
                <a:latin typeface="Times New Roman"/>
                <a:ea typeface="Times New Roman"/>
                <a:cs typeface="Times New Roman"/>
                <a:sym typeface="Times New Roman"/>
              </a:rPr>
              <a:t>Intriguing Thigmonastic</a:t>
            </a:r>
            <a:endParaRPr sz="30000" b="1">
              <a:solidFill>
                <a:srgbClr val="0000FF"/>
              </a:solidFill>
              <a:latin typeface="Times New Roman"/>
              <a:ea typeface="Times New Roman"/>
              <a:cs typeface="Times New Roman"/>
              <a:sym typeface="Times New Roman"/>
            </a:endParaRPr>
          </a:p>
          <a:p>
            <a:pPr marL="0" lvl="0" indent="0" algn="ctr" rtl="0">
              <a:spcBef>
                <a:spcPts val="0"/>
              </a:spcBef>
              <a:spcAft>
                <a:spcPts val="0"/>
              </a:spcAft>
              <a:buNone/>
            </a:pPr>
            <a:r>
              <a:rPr lang="en" sz="30000" b="1">
                <a:solidFill>
                  <a:srgbClr val="0000FF"/>
                </a:solidFill>
                <a:latin typeface="Times New Roman"/>
                <a:ea typeface="Times New Roman"/>
                <a:cs typeface="Times New Roman"/>
                <a:sym typeface="Times New Roman"/>
              </a:rPr>
              <a:t>(sensitive) </a:t>
            </a:r>
            <a:endParaRPr sz="30000" b="1">
              <a:solidFill>
                <a:srgbClr val="0000FF"/>
              </a:solidFill>
              <a:latin typeface="Times New Roman"/>
              <a:ea typeface="Times New Roman"/>
              <a:cs typeface="Times New Roman"/>
              <a:sym typeface="Times New Roman"/>
            </a:endParaRPr>
          </a:p>
        </p:txBody>
      </p:sp>
      <p:sp>
        <p:nvSpPr>
          <p:cNvPr id="55" name="Google Shape;55;p13"/>
          <p:cNvSpPr txBox="1">
            <a:spLocks noGrp="1"/>
          </p:cNvSpPr>
          <p:nvPr>
            <p:ph type="subTitle" idx="1"/>
          </p:nvPr>
        </p:nvSpPr>
        <p:spPr>
          <a:xfrm>
            <a:off x="1496160" y="18138400"/>
            <a:ext cx="40899000" cy="5072700"/>
          </a:xfrm>
          <a:prstGeom prst="rect">
            <a:avLst/>
          </a:prstGeom>
        </p:spPr>
        <p:txBody>
          <a:bodyPr spcFirstLastPara="1" wrap="square" lIns="487600" tIns="487600" rIns="487600" bIns="487600" anchor="t" anchorCtr="0">
            <a:noAutofit/>
          </a:bodyPr>
          <a:lstStyle/>
          <a:p>
            <a:pPr marL="0" lvl="0" indent="0" algn="ctr" rtl="0">
              <a:spcBef>
                <a:spcPts val="0"/>
              </a:spcBef>
              <a:spcAft>
                <a:spcPts val="0"/>
              </a:spcAft>
              <a:buNone/>
            </a:pPr>
            <a:r>
              <a:rPr lang="en" sz="16600" b="1">
                <a:solidFill>
                  <a:srgbClr val="000000"/>
                </a:solidFill>
                <a:latin typeface="Times New Roman"/>
                <a:ea typeface="Times New Roman"/>
                <a:cs typeface="Times New Roman"/>
                <a:sym typeface="Times New Roman"/>
              </a:rPr>
              <a:t>Stamens in the Plains Prickly Pear Opuntia polyacantha (Cactaceae)</a:t>
            </a:r>
            <a:endParaRPr sz="16600" b="1">
              <a:solidFill>
                <a:srgbClr val="000000"/>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1496132" y="3555850"/>
            <a:ext cx="37610700" cy="4836600"/>
          </a:xfrm>
          <a:prstGeom prst="rect">
            <a:avLst/>
          </a:prstGeom>
        </p:spPr>
        <p:txBody>
          <a:bodyPr spcFirstLastPara="1" wrap="square" lIns="487600" tIns="487600" rIns="487600" bIns="487600" anchor="b" anchorCtr="0">
            <a:noAutofit/>
          </a:bodyPr>
          <a:lstStyle/>
          <a:p>
            <a:pPr marL="0" lvl="0" indent="0" algn="l" rtl="0">
              <a:spcBef>
                <a:spcPts val="0"/>
              </a:spcBef>
              <a:spcAft>
                <a:spcPts val="0"/>
              </a:spcAft>
              <a:buNone/>
            </a:pPr>
            <a:r>
              <a:rPr lang="en" sz="32900" b="1">
                <a:solidFill>
                  <a:srgbClr val="0000FF"/>
                </a:solidFill>
                <a:latin typeface="Times New Roman"/>
                <a:ea typeface="Times New Roman"/>
                <a:cs typeface="Times New Roman"/>
                <a:sym typeface="Times New Roman"/>
              </a:rPr>
              <a:t>Introduction</a:t>
            </a:r>
            <a:endParaRPr sz="32900" b="1">
              <a:solidFill>
                <a:srgbClr val="0000FF"/>
              </a:solidFill>
              <a:latin typeface="Times New Roman"/>
              <a:ea typeface="Times New Roman"/>
              <a:cs typeface="Times New Roman"/>
              <a:sym typeface="Times New Roman"/>
            </a:endParaRPr>
          </a:p>
        </p:txBody>
      </p:sp>
      <p:sp>
        <p:nvSpPr>
          <p:cNvPr id="61" name="Google Shape;61;p14"/>
          <p:cNvSpPr txBox="1">
            <a:spLocks noGrp="1"/>
          </p:cNvSpPr>
          <p:nvPr>
            <p:ph type="body" idx="1"/>
          </p:nvPr>
        </p:nvSpPr>
        <p:spPr>
          <a:xfrm>
            <a:off x="1085707" y="8392450"/>
            <a:ext cx="37610700" cy="20348100"/>
          </a:xfrm>
          <a:prstGeom prst="rect">
            <a:avLst/>
          </a:prstGeom>
        </p:spPr>
        <p:txBody>
          <a:bodyPr spcFirstLastPara="1" wrap="square" lIns="487600" tIns="487600" rIns="487600" bIns="487600" anchor="t" anchorCtr="0">
            <a:noAutofit/>
          </a:bodyPr>
          <a:lstStyle/>
          <a:p>
            <a:pPr marL="457200" lvl="0" indent="-996950" algn="l" rtl="0">
              <a:spcBef>
                <a:spcPts val="0"/>
              </a:spcBef>
              <a:spcAft>
                <a:spcPts val="0"/>
              </a:spcAft>
              <a:buClr>
                <a:srgbClr val="000000"/>
              </a:buClr>
              <a:buSzPts val="12100"/>
              <a:buFont typeface="Times New Roman"/>
              <a:buChar char="●"/>
            </a:pPr>
            <a:r>
              <a:rPr lang="en" sz="12100">
                <a:solidFill>
                  <a:srgbClr val="000000"/>
                </a:solidFill>
                <a:latin typeface="Times New Roman"/>
                <a:ea typeface="Times New Roman"/>
                <a:cs typeface="Times New Roman"/>
                <a:sym typeface="Times New Roman"/>
              </a:rPr>
              <a:t>The external and internal filament anatomy, as well as the movement of sensitive stamens in flowers of the Plains Prickly Pear (Opuntia polyacantha), are described in detail.</a:t>
            </a:r>
            <a:endParaRPr sz="12100">
              <a:solidFill>
                <a:srgbClr val="000000"/>
              </a:solidFill>
              <a:latin typeface="Times New Roman"/>
              <a:ea typeface="Times New Roman"/>
              <a:cs typeface="Times New Roman"/>
              <a:sym typeface="Times New Roman"/>
            </a:endParaRPr>
          </a:p>
          <a:p>
            <a:pPr marL="457200" lvl="0" indent="-996950" algn="l" rtl="0">
              <a:spcBef>
                <a:spcPts val="0"/>
              </a:spcBef>
              <a:spcAft>
                <a:spcPts val="0"/>
              </a:spcAft>
              <a:buClr>
                <a:srgbClr val="000000"/>
              </a:buClr>
              <a:buSzPts val="12100"/>
              <a:buFont typeface="Times New Roman"/>
              <a:buChar char="●"/>
            </a:pPr>
            <a:r>
              <a:rPr lang="en" sz="12100">
                <a:solidFill>
                  <a:srgbClr val="000000"/>
                </a:solidFill>
                <a:latin typeface="Times New Roman"/>
                <a:ea typeface="Times New Roman"/>
                <a:cs typeface="Times New Roman"/>
                <a:sym typeface="Times New Roman"/>
              </a:rPr>
              <a:t>The plasmolyzed curved and contracted cells in the filaments, as well as the fact that the movement is triggered by changes in cell turgor followed by contraction as a result of plasmolysis, lead us to believe that cells with elastic properties regulate the thigmonastic response.</a:t>
            </a:r>
            <a:endParaRPr sz="12100">
              <a:solidFill>
                <a:srgbClr val="000000"/>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2011800" y="4056850"/>
            <a:ext cx="41879400" cy="4836600"/>
          </a:xfrm>
          <a:prstGeom prst="rect">
            <a:avLst/>
          </a:prstGeom>
        </p:spPr>
        <p:txBody>
          <a:bodyPr spcFirstLastPara="1" wrap="square" lIns="487600" tIns="487600" rIns="487600" bIns="487600" anchor="b" anchorCtr="0">
            <a:noAutofit/>
          </a:bodyPr>
          <a:lstStyle/>
          <a:p>
            <a:pPr marL="0" lvl="0" indent="0" algn="l" rtl="0">
              <a:spcBef>
                <a:spcPts val="0"/>
              </a:spcBef>
              <a:spcAft>
                <a:spcPts val="0"/>
              </a:spcAft>
              <a:buNone/>
            </a:pPr>
            <a:r>
              <a:rPr lang="en" sz="36700" b="1">
                <a:solidFill>
                  <a:srgbClr val="0000FF"/>
                </a:solidFill>
                <a:latin typeface="Times New Roman"/>
                <a:ea typeface="Times New Roman"/>
                <a:cs typeface="Times New Roman"/>
                <a:sym typeface="Times New Roman"/>
              </a:rPr>
              <a:t>Methodology</a:t>
            </a:r>
            <a:endParaRPr sz="36700" b="1">
              <a:solidFill>
                <a:srgbClr val="0000FF"/>
              </a:solidFill>
              <a:latin typeface="Times New Roman"/>
              <a:ea typeface="Times New Roman"/>
              <a:cs typeface="Times New Roman"/>
              <a:sym typeface="Times New Roman"/>
            </a:endParaRPr>
          </a:p>
        </p:txBody>
      </p:sp>
      <p:sp>
        <p:nvSpPr>
          <p:cNvPr id="67" name="Google Shape;67;p15"/>
          <p:cNvSpPr txBox="1">
            <a:spLocks noGrp="1"/>
          </p:cNvSpPr>
          <p:nvPr>
            <p:ph type="body" idx="1"/>
          </p:nvPr>
        </p:nvSpPr>
        <p:spPr>
          <a:xfrm>
            <a:off x="1496128" y="8893450"/>
            <a:ext cx="42395100" cy="20348100"/>
          </a:xfrm>
          <a:prstGeom prst="rect">
            <a:avLst/>
          </a:prstGeom>
        </p:spPr>
        <p:txBody>
          <a:bodyPr spcFirstLastPara="1" wrap="square" lIns="487600" tIns="487600" rIns="487600" bIns="487600" anchor="t" anchorCtr="0">
            <a:noAutofit/>
          </a:bodyPr>
          <a:lstStyle/>
          <a:p>
            <a:pPr marL="457200" lvl="0" indent="-1339850" algn="l" rtl="0">
              <a:spcBef>
                <a:spcPts val="0"/>
              </a:spcBef>
              <a:spcAft>
                <a:spcPts val="0"/>
              </a:spcAft>
              <a:buClr>
                <a:srgbClr val="000000"/>
              </a:buClr>
              <a:buSzPts val="17500"/>
              <a:buFont typeface="Times New Roman"/>
              <a:buChar char="●"/>
            </a:pPr>
            <a:r>
              <a:rPr lang="en" sz="17500">
                <a:solidFill>
                  <a:srgbClr val="000000"/>
                </a:solidFill>
                <a:latin typeface="Times New Roman"/>
                <a:ea typeface="Times New Roman"/>
                <a:cs typeface="Times New Roman"/>
                <a:sym typeface="Times New Roman"/>
              </a:rPr>
              <a:t>We performed comparative anatomical analyses in two additional Opuntioideae species with stamens lacking such sensitivity to better understand the internal and external structure in sensitive filaments of Opolyacantha.</a:t>
            </a:r>
            <a:endParaRPr sz="17500">
              <a:solidFill>
                <a:srgbClr val="000000"/>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1496129" y="3555850"/>
            <a:ext cx="42395100" cy="4836600"/>
          </a:xfrm>
          <a:prstGeom prst="rect">
            <a:avLst/>
          </a:prstGeom>
        </p:spPr>
        <p:txBody>
          <a:bodyPr spcFirstLastPara="1" wrap="square" lIns="487600" tIns="487600" rIns="487600" bIns="487600" anchor="b" anchorCtr="0">
            <a:noAutofit/>
          </a:bodyPr>
          <a:lstStyle/>
          <a:p>
            <a:pPr marL="0" lvl="0" indent="0" algn="l" rtl="0">
              <a:spcBef>
                <a:spcPts val="0"/>
              </a:spcBef>
              <a:spcAft>
                <a:spcPts val="0"/>
              </a:spcAft>
              <a:buNone/>
            </a:pPr>
            <a:r>
              <a:rPr lang="en" sz="37900" b="1">
                <a:solidFill>
                  <a:srgbClr val="0000FF"/>
                </a:solidFill>
                <a:latin typeface="Times New Roman"/>
                <a:ea typeface="Times New Roman"/>
                <a:cs typeface="Times New Roman"/>
                <a:sym typeface="Times New Roman"/>
              </a:rPr>
              <a:t>Results</a:t>
            </a:r>
            <a:endParaRPr sz="37900" b="1">
              <a:solidFill>
                <a:srgbClr val="0000FF"/>
              </a:solidFill>
              <a:latin typeface="Times New Roman"/>
              <a:ea typeface="Times New Roman"/>
              <a:cs typeface="Times New Roman"/>
              <a:sym typeface="Times New Roman"/>
            </a:endParaRPr>
          </a:p>
        </p:txBody>
      </p:sp>
      <p:sp>
        <p:nvSpPr>
          <p:cNvPr id="73" name="Google Shape;73;p16"/>
          <p:cNvSpPr txBox="1">
            <a:spLocks noGrp="1"/>
          </p:cNvSpPr>
          <p:nvPr>
            <p:ph type="body" idx="1"/>
          </p:nvPr>
        </p:nvSpPr>
        <p:spPr>
          <a:xfrm>
            <a:off x="1496129" y="8893450"/>
            <a:ext cx="42395100" cy="20348100"/>
          </a:xfrm>
          <a:prstGeom prst="rect">
            <a:avLst/>
          </a:prstGeom>
        </p:spPr>
        <p:txBody>
          <a:bodyPr spcFirstLastPara="1" wrap="square" lIns="487600" tIns="487600" rIns="487600" bIns="487600" anchor="t" anchorCtr="0">
            <a:noAutofit/>
          </a:bodyPr>
          <a:lstStyle/>
          <a:p>
            <a:pPr marL="457200" lvl="0" indent="-838200" algn="l" rtl="0">
              <a:spcBef>
                <a:spcPts val="0"/>
              </a:spcBef>
              <a:spcAft>
                <a:spcPts val="0"/>
              </a:spcAft>
              <a:buClr>
                <a:srgbClr val="000000"/>
              </a:buClr>
              <a:buSzPts val="9600"/>
              <a:buFont typeface="Times New Roman"/>
              <a:buChar char="●"/>
            </a:pPr>
            <a:r>
              <a:rPr lang="en" sz="9600">
                <a:solidFill>
                  <a:srgbClr val="000000"/>
                </a:solidFill>
                <a:latin typeface="Times New Roman"/>
                <a:ea typeface="Times New Roman"/>
                <a:cs typeface="Times New Roman"/>
                <a:sym typeface="Times New Roman"/>
              </a:rPr>
              <a:t>Plants of the genus Opuntia polyacantha are creeping or prostrate, with spines that are weakly to firmly barbed.</a:t>
            </a:r>
            <a:endParaRPr sz="9600">
              <a:solidFill>
                <a:srgbClr val="000000"/>
              </a:solidFill>
              <a:latin typeface="Times New Roman"/>
              <a:ea typeface="Times New Roman"/>
              <a:cs typeface="Times New Roman"/>
              <a:sym typeface="Times New Roman"/>
            </a:endParaRPr>
          </a:p>
          <a:p>
            <a:pPr marL="457200" lvl="0" indent="-838200" algn="l" rtl="0">
              <a:spcBef>
                <a:spcPts val="0"/>
              </a:spcBef>
              <a:spcAft>
                <a:spcPts val="0"/>
              </a:spcAft>
              <a:buClr>
                <a:srgbClr val="000000"/>
              </a:buClr>
              <a:buSzPts val="9600"/>
              <a:buFont typeface="Times New Roman"/>
              <a:buChar char="●"/>
            </a:pPr>
            <a:r>
              <a:rPr lang="en" sz="9600">
                <a:solidFill>
                  <a:srgbClr val="000000"/>
                </a:solidFill>
                <a:latin typeface="Times New Roman"/>
                <a:ea typeface="Times New Roman"/>
                <a:cs typeface="Times New Roman"/>
                <a:sym typeface="Times New Roman"/>
              </a:rPr>
              <a:t>The stem segments are mostly over 5.0 cm long and 3.0 cm wide or larger, with a round to broadly obovate shape as shown below:</a:t>
            </a:r>
            <a:endParaRPr sz="9600">
              <a:solidFill>
                <a:srgbClr val="000000"/>
              </a:solidFill>
              <a:latin typeface="Times New Roman"/>
              <a:ea typeface="Times New Roman"/>
              <a:cs typeface="Times New Roman"/>
              <a:sym typeface="Times New Roman"/>
            </a:endParaRPr>
          </a:p>
          <a:p>
            <a:pPr marL="457200" lvl="0" indent="0" algn="l" rtl="0">
              <a:spcBef>
                <a:spcPts val="8500"/>
              </a:spcBef>
              <a:spcAft>
                <a:spcPts val="8500"/>
              </a:spcAft>
              <a:buNone/>
            </a:pPr>
            <a:endParaRPr/>
          </a:p>
        </p:txBody>
      </p:sp>
      <p:pic>
        <p:nvPicPr>
          <p:cNvPr id="74" name="Google Shape;74;p16"/>
          <p:cNvPicPr preferRelativeResize="0"/>
          <p:nvPr/>
        </p:nvPicPr>
        <p:blipFill>
          <a:blip r:embed="rId3">
            <a:alphaModFix/>
          </a:blip>
          <a:stretch>
            <a:fillRect/>
          </a:stretch>
        </p:blipFill>
        <p:spPr>
          <a:xfrm>
            <a:off x="9864600" y="16459200"/>
            <a:ext cx="15318400" cy="129782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1496129" y="3555850"/>
            <a:ext cx="42395100" cy="4836600"/>
          </a:xfrm>
          <a:prstGeom prst="rect">
            <a:avLst/>
          </a:prstGeom>
        </p:spPr>
        <p:txBody>
          <a:bodyPr spcFirstLastPara="1" wrap="square" lIns="487600" tIns="487600" rIns="487600" bIns="487600" anchor="b" anchorCtr="0">
            <a:noAutofit/>
          </a:bodyPr>
          <a:lstStyle/>
          <a:p>
            <a:pPr marL="0" lvl="0" indent="0" algn="l" rtl="0">
              <a:spcBef>
                <a:spcPts val="0"/>
              </a:spcBef>
              <a:spcAft>
                <a:spcPts val="0"/>
              </a:spcAft>
              <a:buNone/>
            </a:pPr>
            <a:r>
              <a:rPr lang="en" sz="36100" b="1">
                <a:solidFill>
                  <a:srgbClr val="0000FF"/>
                </a:solidFill>
                <a:latin typeface="Times New Roman"/>
                <a:ea typeface="Times New Roman"/>
                <a:cs typeface="Times New Roman"/>
                <a:sym typeface="Times New Roman"/>
              </a:rPr>
              <a:t>Discussion</a:t>
            </a:r>
            <a:endParaRPr sz="36100" b="1">
              <a:solidFill>
                <a:srgbClr val="0000FF"/>
              </a:solidFill>
              <a:latin typeface="Times New Roman"/>
              <a:ea typeface="Times New Roman"/>
              <a:cs typeface="Times New Roman"/>
              <a:sym typeface="Times New Roman"/>
            </a:endParaRPr>
          </a:p>
        </p:txBody>
      </p:sp>
      <p:sp>
        <p:nvSpPr>
          <p:cNvPr id="80" name="Google Shape;80;p17"/>
          <p:cNvSpPr txBox="1">
            <a:spLocks noGrp="1"/>
          </p:cNvSpPr>
          <p:nvPr>
            <p:ph type="body" idx="1"/>
          </p:nvPr>
        </p:nvSpPr>
        <p:spPr>
          <a:xfrm>
            <a:off x="1496129" y="8893450"/>
            <a:ext cx="42395100" cy="20348100"/>
          </a:xfrm>
          <a:prstGeom prst="rect">
            <a:avLst/>
          </a:prstGeom>
        </p:spPr>
        <p:txBody>
          <a:bodyPr spcFirstLastPara="1" wrap="square" lIns="487600" tIns="487600" rIns="487600" bIns="487600" anchor="t" anchorCtr="0">
            <a:noAutofit/>
          </a:bodyPr>
          <a:lstStyle/>
          <a:p>
            <a:pPr marL="457200" lvl="0" indent="-895350" algn="l" rtl="0">
              <a:spcBef>
                <a:spcPts val="0"/>
              </a:spcBef>
              <a:spcAft>
                <a:spcPts val="0"/>
              </a:spcAft>
              <a:buClr>
                <a:srgbClr val="000000"/>
              </a:buClr>
              <a:buSzPts val="10500"/>
              <a:buFont typeface="Times New Roman"/>
              <a:buChar char="●"/>
            </a:pPr>
            <a:r>
              <a:rPr lang="en" sz="10500">
                <a:solidFill>
                  <a:srgbClr val="000000"/>
                </a:solidFill>
                <a:latin typeface="Times New Roman"/>
                <a:ea typeface="Times New Roman"/>
                <a:cs typeface="Times New Roman"/>
                <a:sym typeface="Times New Roman"/>
              </a:rPr>
              <a:t>In Opuntia flowers, there are two styles of stamen movements (positive and negative) (Reyes-Agüero et al., 2006). </a:t>
            </a:r>
            <a:endParaRPr sz="10500">
              <a:solidFill>
                <a:srgbClr val="000000"/>
              </a:solidFill>
              <a:latin typeface="Times New Roman"/>
              <a:ea typeface="Times New Roman"/>
              <a:cs typeface="Times New Roman"/>
              <a:sym typeface="Times New Roman"/>
            </a:endParaRPr>
          </a:p>
          <a:p>
            <a:pPr marL="457200" lvl="0" indent="-895350" algn="l" rtl="0">
              <a:spcBef>
                <a:spcPts val="0"/>
              </a:spcBef>
              <a:spcAft>
                <a:spcPts val="0"/>
              </a:spcAft>
              <a:buClr>
                <a:srgbClr val="000000"/>
              </a:buClr>
              <a:buSzPts val="10500"/>
              <a:buFont typeface="Times New Roman"/>
              <a:buChar char="●"/>
            </a:pPr>
            <a:r>
              <a:rPr lang="en" sz="10500">
                <a:solidFill>
                  <a:srgbClr val="000000"/>
                </a:solidFill>
                <a:latin typeface="Times New Roman"/>
                <a:ea typeface="Times New Roman"/>
                <a:cs typeface="Times New Roman"/>
                <a:sym typeface="Times New Roman"/>
              </a:rPr>
              <a:t>There have been several theories suggested to clarify the staminal reaction in Cactaceae. </a:t>
            </a:r>
            <a:endParaRPr sz="10500">
              <a:solidFill>
                <a:srgbClr val="000000"/>
              </a:solidFill>
              <a:latin typeface="Times New Roman"/>
              <a:ea typeface="Times New Roman"/>
              <a:cs typeface="Times New Roman"/>
              <a:sym typeface="Times New Roman"/>
            </a:endParaRPr>
          </a:p>
          <a:p>
            <a:pPr marL="457200" lvl="0" indent="-895350" algn="l" rtl="0">
              <a:spcBef>
                <a:spcPts val="0"/>
              </a:spcBef>
              <a:spcAft>
                <a:spcPts val="0"/>
              </a:spcAft>
              <a:buClr>
                <a:srgbClr val="000000"/>
              </a:buClr>
              <a:buSzPts val="10500"/>
              <a:buFont typeface="Times New Roman"/>
              <a:buChar char="●"/>
            </a:pPr>
            <a:r>
              <a:rPr lang="en" sz="10500">
                <a:solidFill>
                  <a:srgbClr val="000000"/>
                </a:solidFill>
                <a:latin typeface="Times New Roman"/>
                <a:ea typeface="Times New Roman"/>
                <a:cs typeface="Times New Roman"/>
                <a:sym typeface="Times New Roman"/>
              </a:rPr>
              <a:t>Moreover, since the shorter stamens are protected by the anthers of the outer series of longer stamens, pollen-robbing insects are discouraged from foraging on lower anthers (which are richer in pollen and are not covered by the upper anthers), the movement and clustering of stamens toward the style discourages pollen-robbing insects from foraging on lower anthers (which are richer in pollen and are not covered by the upper anthers) (Schlindwein and Wittmann, 1997).</a:t>
            </a:r>
            <a:endParaRPr sz="10500">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921</Words>
  <Application>Microsoft Office PowerPoint</Application>
  <PresentationFormat>Custom</PresentationFormat>
  <Paragraphs>19</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Times New Roman</vt:lpstr>
      <vt:lpstr>Simple Light</vt:lpstr>
      <vt:lpstr>Intriguing Thigmonastic (sensitive) </vt:lpstr>
      <vt:lpstr>Introduction</vt:lpstr>
      <vt:lpstr>Methodology</vt:lpstr>
      <vt:lpstr>Results</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Intriguing Thigmonastic (sensitive) </dc:title>
  <cp:lastModifiedBy>Innocent Ndetei</cp:lastModifiedBy>
  <cp:revision>2</cp:revision>
  <dcterms:modified xsi:type="dcterms:W3CDTF">2021-04-08T16:52:30Z</dcterms:modified>
</cp:coreProperties>
</file>